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292" r:id="rId3"/>
    <p:sldId id="283" r:id="rId4"/>
    <p:sldId id="300" r:id="rId5"/>
    <p:sldId id="291" r:id="rId6"/>
    <p:sldId id="297" r:id="rId7"/>
    <p:sldId id="284" r:id="rId8"/>
    <p:sldId id="298" r:id="rId9"/>
    <p:sldId id="299" r:id="rId10"/>
    <p:sldId id="301" r:id="rId11"/>
    <p:sldId id="285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4631" autoAdjust="0"/>
  </p:normalViewPr>
  <p:slideViewPr>
    <p:cSldViewPr snapToGrid="0">
      <p:cViewPr>
        <p:scale>
          <a:sx n="60" d="100"/>
          <a:sy n="60" d="100"/>
        </p:scale>
        <p:origin x="-1188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5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notesViewPr>
    <p:cSldViewPr snapToGrid="0">
      <p:cViewPr varScale="1">
        <p:scale>
          <a:sx n="88" d="100"/>
          <a:sy n="88" d="100"/>
        </p:scale>
        <p:origin x="288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ZA" smtClean="0"/>
              <a:pPr/>
              <a:t>2019/03/20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ZA" smtClean="0"/>
              <a:pPr/>
              <a:t>2019/03/20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</p:spTree>
    <p:extLst>
      <p:ext uri="{BB962C8B-B14F-4D97-AF65-F5344CB8AC3E}">
        <p14:creationId xmlns=""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7" name="Text Placeholder 5">
            <a:extLst>
              <a:ext uri="{FF2B5EF4-FFF2-40B4-BE49-F238E27FC236}">
                <a16:creationId xmlns=""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8" name="Text Placeholder 6">
            <a:extLst>
              <a:ext uri="{FF2B5EF4-FFF2-40B4-BE49-F238E27FC236}">
                <a16:creationId xmlns=""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Phone Number</a:t>
            </a:r>
            <a:endParaRPr lang="en-ZA" dirty="0"/>
          </a:p>
        </p:txBody>
      </p:sp>
      <p:sp>
        <p:nvSpPr>
          <p:cNvPr id="9" name="Text Placeholder 7">
            <a:extLst>
              <a:ext uri="{FF2B5EF4-FFF2-40B4-BE49-F238E27FC236}">
                <a16:creationId xmlns=""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Email or Social Media Handle</a:t>
            </a:r>
            <a:endParaRPr lang="en-ZA" dirty="0"/>
          </a:p>
        </p:txBody>
      </p:sp>
      <p:sp>
        <p:nvSpPr>
          <p:cNvPr id="10" name="Text Placeholder 8">
            <a:extLst>
              <a:ext uri="{FF2B5EF4-FFF2-40B4-BE49-F238E27FC236}">
                <a16:creationId xmlns=""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Company Website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AFA90A43-BEC4-4B20-96E2-797B03FB82F2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430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8A2C2023-6C37-4611-ACAF-5F2060202836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817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13" name="Text Placeholder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15" name="Text Placeholder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17" name="Text Placeholder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206C51E8-C5C0-4672-B456-F44C69B074D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9DE9AE8C-7574-4D45-B521-6B18054DA7C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EF240172-5930-4717-A0CD-A151075277D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7B4A83CE-8643-4697-94A9-C9F587F46E2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B0A765A5-BBCE-405E-A4B3-80A660118E8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presentation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08365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12B8F0DB-CC25-4CE9-A68E-CAA2FD986AF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8A058973-2DC9-4087-9D57-F1D779F56CC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B641062D-3CD4-49D1-A621-331E2933340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9F2C1E7C-A088-4772-84B3-15309BEADF7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CA52278A-6924-4F97-A196-AE30D3DACB7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divider slide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603129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8663BD7B-5136-47ED-BE0A-C6C2F5622BD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9" name="Freeform 5">
            <a:extLst>
              <a:ext uri="{FF2B5EF4-FFF2-40B4-BE49-F238E27FC236}">
                <a16:creationId xmlns="" xmlns:a16="http://schemas.microsoft.com/office/drawing/2014/main" id="{6ABA22C7-C35B-4EC0-B7CE-54F9EEFCB71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6DAE4BC9-9CFF-4522-8216-651498F7A16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8E822AA0-FB3E-4051-AA1F-F51204BA02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3445288A-D169-4374-BCFD-917DD04B2B1E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734501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2CD5709C-84DE-45F3-AE9B-8B6FD713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9886" y="1511250"/>
            <a:ext cx="5460114" cy="46657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36BB18B1-3B7F-4B18-A1C5-BB7DA443C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816" y="1511250"/>
            <a:ext cx="5460114" cy="46657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1552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419BDFB-8FC0-4B89-A29A-8EAC95E9A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11250"/>
            <a:ext cx="5484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="" xmlns:a16="http://schemas.microsoft.com/office/drawing/2014/main" id="{8E6C2CC0-9AB0-46E9-977A-EF923DCE7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9334" y="1518287"/>
            <a:ext cx="54206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="" xmlns:a16="http://schemas.microsoft.com/office/drawing/2014/main" id="{28DF954C-A51E-4242-B83E-A826008F5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9334" y="2486989"/>
            <a:ext cx="5432666" cy="370267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0" name="Content Placeholder 3">
            <a:extLst>
              <a:ext uri="{FF2B5EF4-FFF2-40B4-BE49-F238E27FC236}">
                <a16:creationId xmlns="" xmlns:a16="http://schemas.microsoft.com/office/drawing/2014/main" id="{600E416E-6162-484A-BA4D-640FA830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2486989"/>
            <a:ext cx="5491215" cy="370267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1602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3932237" cy="1600199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dirty="0"/>
            </a:lvl1pPr>
          </a:lstStyle>
          <a:p>
            <a:pPr marL="0" lvl="0"/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C49FB4A2-B750-422F-96D2-A7C26429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062" y="21343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A8B59DDF-F2BC-491E-92E0-9D2C1398E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31999"/>
            <a:ext cx="6544468" cy="5513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1229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2" name="Freeform 5">
            <a:extLst>
              <a:ext uri="{FF2B5EF4-FFF2-40B4-BE49-F238E27FC236}">
                <a16:creationId xmlns=""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3932237" cy="1600199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dirty="0"/>
            </a:lvl1pPr>
          </a:lstStyle>
          <a:p>
            <a:pPr marL="0" lvl="0"/>
            <a:r>
              <a:rPr lang="en-ZA" dirty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20" name="Text Placeholder 3">
            <a:extLst>
              <a:ext uri="{FF2B5EF4-FFF2-40B4-BE49-F238E27FC236}">
                <a16:creationId xmlns="" xmlns:a16="http://schemas.microsoft.com/office/drawing/2014/main" id="{C49FB4A2-B750-422F-96D2-A7C26429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062" y="21343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0110E46C-B434-49FA-AA0E-D64E5786D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31999"/>
            <a:ext cx="6544468" cy="5513889"/>
          </a:xfrm>
          <a:prstGeom prst="roundRect">
            <a:avLst>
              <a:gd name="adj" fmla="val 5554"/>
            </a:avLst>
          </a:prstGeom>
        </p:spPr>
        <p:txBody>
          <a:bodyPr vert="horz" wrap="square" lIns="0" tIns="0" rIns="0" bIns="0" rtlCol="0" anchor="ctr">
            <a:noAutofit/>
          </a:bodyPr>
          <a:lstStyle>
            <a:lvl1pPr>
              <a:def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1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=""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presentation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334038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790C5B8B-2AF3-42F3-B4F8-A806BB9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9134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=""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5" name="Freeform 5">
            <a:extLst>
              <a:ext uri="{FF2B5EF4-FFF2-40B4-BE49-F238E27FC236}">
                <a16:creationId xmlns=""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7" name="Freeform 5">
            <a:extLst>
              <a:ext uri="{FF2B5EF4-FFF2-40B4-BE49-F238E27FC236}">
                <a16:creationId xmlns=""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8" name="Freeform 5">
            <a:extLst>
              <a:ext uri="{FF2B5EF4-FFF2-40B4-BE49-F238E27FC236}">
                <a16:creationId xmlns=""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416292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41629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divider slide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Insert or Drag &amp; Drop Photo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divider slide title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</p:spTree>
    <p:extLst>
      <p:ext uri="{BB962C8B-B14F-4D97-AF65-F5344CB8AC3E}">
        <p14:creationId xmlns=""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=""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1" name="Freeform 5">
            <a:extLst>
              <a:ext uri="{FF2B5EF4-FFF2-40B4-BE49-F238E27FC236}">
                <a16:creationId xmlns=""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3" name="Freeform 5">
            <a:extLst>
              <a:ext uri="{FF2B5EF4-FFF2-40B4-BE49-F238E27FC236}">
                <a16:creationId xmlns=""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4" name="Freeform 5">
            <a:extLst>
              <a:ext uri="{FF2B5EF4-FFF2-40B4-BE49-F238E27FC236}">
                <a16:creationId xmlns=""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5" name="Freeform 5">
            <a:extLst>
              <a:ext uri="{FF2B5EF4-FFF2-40B4-BE49-F238E27FC236}">
                <a16:creationId xmlns=""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3" name="Comparison Left Placeholder 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12" name="Comparison Left Placeholder 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&amp; Drop your photo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ZA" dirty="0"/>
              <a:t>Enter your caption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0E81F30-8FC8-4841-8404-4DC79218B945}"/>
              </a:ext>
            </a:extLst>
          </p:cNvPr>
          <p:cNvSpPr/>
          <p:nvPr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83D29F65-481C-4C80-BB65-121E5AED26B5}"/>
              </a:ext>
            </a:extLst>
          </p:cNvPr>
          <p:cNvSpPr/>
          <p:nvPr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BC39664-EB8B-4A32-915A-D4308F792772}"/>
              </a:ext>
            </a:extLst>
          </p:cNvPr>
          <p:cNvSpPr/>
          <p:nvPr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AC6C03AE-289A-4BCC-971C-3400028C8764}"/>
              </a:ext>
            </a:extLst>
          </p:cNvPr>
          <p:cNvSpPr/>
          <p:nvPr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page title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9B51A1E-902D-48AF-9020-955120F399B6}" type="slidenum">
              <a:rPr lang="en-ZA" smtClean="0"/>
              <a:pPr/>
              <a:t>‹N°›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6" r:id="rId11"/>
    <p:sldLayoutId id="2147483657" r:id="rId12"/>
    <p:sldLayoutId id="2147483667" r:id="rId13"/>
    <p:sldLayoutId id="2147483668" r:id="rId14"/>
    <p:sldLayoutId id="2147483650" r:id="rId15"/>
    <p:sldLayoutId id="2147483652" r:id="rId16"/>
    <p:sldLayoutId id="2147483669" r:id="rId17"/>
    <p:sldLayoutId id="2147483671" r:id="rId18"/>
    <p:sldLayoutId id="2147483672" r:id="rId19"/>
    <p:sldLayoutId id="2147483670" r:id="rId20"/>
    <p:sldLayoutId id="2147483655" r:id="rId21"/>
    <p:sldLayoutId id="2147483673" r:id="rId22"/>
    <p:sldLayoutId id="2147483674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svg"/><Relationship Id="rId5" Type="http://schemas.openxmlformats.org/officeDocument/2006/relationships/image" Target="../media/image10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lide image">
            <a:extLst>
              <a:ext uri="{FF2B5EF4-FFF2-40B4-BE49-F238E27FC236}">
                <a16:creationId xmlns="" xmlns:a16="http://schemas.microsoft.com/office/drawing/2014/main" id="{FE5D908F-BAEF-2843-BC2F-691696E72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780431" y="-1104900"/>
            <a:ext cx="9699712" cy="6538632"/>
          </a:xfr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93" y="3114635"/>
            <a:ext cx="4459766" cy="2514635"/>
          </a:xfr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r>
              <a:rPr lang="en-ZA" dirty="0" err="1" smtClean="0">
                <a:latin typeface="Times New Roman" pitchFamily="18" charset="0"/>
                <a:cs typeface="Times New Roman" pitchFamily="18" charset="0"/>
              </a:rPr>
              <a:t>Agence</a:t>
            </a:r>
            <a:r>
              <a:rPr lang="en-ZA" dirty="0" smtClean="0">
                <a:latin typeface="Times New Roman" pitchFamily="18" charset="0"/>
                <a:cs typeface="Times New Roman" pitchFamily="18" charset="0"/>
              </a:rPr>
              <a:t> de Communication ndar24 &amp;co  </a:t>
            </a:r>
            <a:endParaRPr lang="en-Z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4903693"/>
            <a:ext cx="4000500" cy="411703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Créée depuis le 26 Aout 2018</a:t>
            </a:r>
            <a:r>
              <a:rPr lang="fr-FR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8999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0"/>
            <a:ext cx="5472000" cy="1024758"/>
          </a:xfrm>
        </p:spPr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RELATIONS AVEC LA POPULATION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4768849" cy="3564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ASC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IMAMES  </a:t>
            </a:r>
          </a:p>
          <a:p>
            <a:pPr>
              <a:buFont typeface="Arial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LES COMMUNICATEURS TRADITIONNELS</a:t>
            </a:r>
          </a:p>
          <a:p>
            <a:pPr>
              <a:buFont typeface="Arial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JEUNES </a:t>
            </a:r>
          </a:p>
          <a:p>
            <a:pPr>
              <a:buFont typeface="Arial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GROUPEMENTS DE FEMMES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4400550"/>
            <a:ext cx="4921050" cy="1924050"/>
          </a:xfrm>
        </p:spPr>
        <p:txBody>
          <a:bodyPr/>
          <a:lstStyle/>
          <a:p>
            <a:endParaRPr lang="en-Z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Placeholder 7" descr="Slide image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2"/>
          <a:stretch>
            <a:fillRect/>
          </a:stretch>
        </p:blipFill>
        <p:spPr>
          <a:xfrm>
            <a:off x="6553200" y="685800"/>
            <a:ext cx="5241292" cy="5292173"/>
          </a:xfrm>
        </p:spPr>
      </p:pic>
      <p:sp>
        <p:nvSpPr>
          <p:cNvPr id="66" name="Freeform 5" descr="Hollow accent block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4070165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Large image placeholder">
            <a:extLst>
              <a:ext uri="{FF2B5EF4-FFF2-40B4-BE49-F238E27FC236}">
                <a16:creationId xmlns="" xmlns:a16="http://schemas.microsoft.com/office/drawing/2014/main" id="{FB15BC12-29C3-3D4B-805A-8A860D70CA6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tretch>
            <a:fillRect/>
          </a:stretch>
        </p:blipFill>
        <p:spPr>
          <a:xfrm>
            <a:off x="1506845" y="0"/>
            <a:ext cx="9332605" cy="6191250"/>
          </a:xfr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202D98-AA1E-41BB-B94E-180311759C1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11</a:t>
            </a:fld>
            <a:endParaRPr lang="en-ZA" dirty="0"/>
          </a:p>
        </p:txBody>
      </p:sp>
      <p:sp>
        <p:nvSpPr>
          <p:cNvPr id="12" name="Title 11">
            <a:extLst>
              <a:ext uri="{FF2B5EF4-FFF2-40B4-BE49-F238E27FC236}">
                <a16:creationId xmlns="" xmlns:a16="http://schemas.microsoft.com/office/drawing/2014/main" id="{D8744987-7958-44D9-AE6F-009CA4C08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158343"/>
            <a:ext cx="12192000" cy="2699657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en-ZA" sz="7200" b="1" dirty="0" smtClean="0">
                <a:latin typeface="Times New Roman" pitchFamily="18" charset="0"/>
                <a:cs typeface="Times New Roman" pitchFamily="18" charset="0"/>
              </a:rPr>
              <a:t>Ndar24 &amp;co, </a:t>
            </a:r>
            <a:r>
              <a:rPr lang="en-ZA" sz="7200" b="1" dirty="0" err="1" smtClean="0">
                <a:latin typeface="Times New Roman" pitchFamily="18" charset="0"/>
                <a:cs typeface="Times New Roman" pitchFamily="18" charset="0"/>
              </a:rPr>
              <a:t>l’essentiel</a:t>
            </a:r>
            <a:r>
              <a:rPr lang="en-ZA" sz="7200" b="1" dirty="0" smtClean="0">
                <a:latin typeface="Times New Roman" pitchFamily="18" charset="0"/>
                <a:cs typeface="Times New Roman" pitchFamily="18" charset="0"/>
              </a:rPr>
              <a:t> de la communication</a:t>
            </a:r>
            <a:endParaRPr lang="en-ZA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21931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Image placeholder">
            <a:extLst>
              <a:ext uri="{FF2B5EF4-FFF2-40B4-BE49-F238E27FC236}">
                <a16:creationId xmlns="" xmlns:a16="http://schemas.microsoft.com/office/drawing/2014/main" id="{C4330FBA-FEA8-B941-8864-B3DEDDE8040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tretch>
            <a:fillRect/>
          </a:stretch>
        </p:blipFill>
        <p:spPr>
          <a:xfrm>
            <a:off x="0" y="340711"/>
            <a:ext cx="8420100" cy="5953275"/>
          </a:xfrm>
        </p:spPr>
      </p:pic>
      <p:sp>
        <p:nvSpPr>
          <p:cNvPr id="33" name="Freeform 5" descr="Hollow accent block">
            <a:extLst>
              <a:ext uri="{FF2B5EF4-FFF2-40B4-BE49-F238E27FC236}">
                <a16:creationId xmlns="" xmlns:a16="http://schemas.microsoft.com/office/drawing/2014/main" id="{8186FEAF-6E1E-4258-94C3-5C589D4B5A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20" name="Title 19">
            <a:extLst>
              <a:ext uri="{FF2B5EF4-FFF2-40B4-BE49-F238E27FC236}">
                <a16:creationId xmlns="" xmlns:a16="http://schemas.microsoft.com/office/drawing/2014/main" id="{7C11A64B-7EA5-442C-8405-73273A533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3843" y="2853690"/>
            <a:ext cx="4459766" cy="2720356"/>
          </a:xfrm>
          <a:solidFill>
            <a:srgbClr val="002060"/>
          </a:solidFill>
        </p:spPr>
        <p:txBody>
          <a:bodyPr/>
          <a:lstStyle/>
          <a:p>
            <a:r>
              <a:rPr lang="en-US" sz="6600" dirty="0"/>
              <a:t>Thank You</a:t>
            </a:r>
            <a:endParaRPr lang="en-ZA" sz="6600" dirty="0"/>
          </a:p>
        </p:txBody>
      </p:sp>
      <p:pic>
        <p:nvPicPr>
          <p:cNvPr id="8" name="Graphic 7" descr="User">
            <a:extLst>
              <a:ext uri="{FF2B5EF4-FFF2-40B4-BE49-F238E27FC236}">
                <a16:creationId xmlns=""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8512" y="3859066"/>
            <a:ext cx="218900" cy="2189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ZA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latin typeface="Times New Roman" pitchFamily="18" charset="0"/>
                <a:cs typeface="Times New Roman" pitchFamily="18" charset="0"/>
              </a:rPr>
              <a:t>Ousseynou</a:t>
            </a:r>
            <a:r>
              <a:rPr lang="en-ZA" b="1" dirty="0" smtClean="0">
                <a:latin typeface="Times New Roman" pitchFamily="18" charset="0"/>
                <a:cs typeface="Times New Roman" pitchFamily="18" charset="0"/>
              </a:rPr>
              <a:t> DIOP</a:t>
            </a:r>
            <a:endParaRPr lang="en-Z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Graphic 9" descr="Smart Phone">
            <a:extLst>
              <a:ext uri="{FF2B5EF4-FFF2-40B4-BE49-F238E27FC236}">
                <a16:creationId xmlns=""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78512" y="4223565"/>
            <a:ext cx="218900" cy="2189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ZA" b="1" dirty="0" smtClean="0"/>
              <a:t>+221 77 542 38 54</a:t>
            </a:r>
            <a:endParaRPr lang="en-ZA" b="1" dirty="0"/>
          </a:p>
        </p:txBody>
      </p:sp>
      <p:pic>
        <p:nvPicPr>
          <p:cNvPr id="9" name="Graphic 8" descr="Envelope">
            <a:extLst>
              <a:ext uri="{FF2B5EF4-FFF2-40B4-BE49-F238E27FC236}">
                <a16:creationId xmlns=""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78512" y="4615862"/>
            <a:ext cx="218900" cy="2189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ZA" b="1" dirty="0" smtClean="0"/>
              <a:t>ndar24co@gmail.com</a:t>
            </a:r>
            <a:endParaRPr lang="en-ZA" b="1" dirty="0"/>
          </a:p>
        </p:txBody>
      </p:sp>
      <p:pic>
        <p:nvPicPr>
          <p:cNvPr id="11" name="Graphic 10" descr="Link">
            <a:extLst>
              <a:ext uri="{FF2B5EF4-FFF2-40B4-BE49-F238E27FC236}">
                <a16:creationId xmlns=""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=""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61653" y="4942435"/>
            <a:ext cx="244786" cy="244786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="" xmlns:a16="http://schemas.microsoft.com/office/drawing/2014/main" id="{43DBE4D9-1044-49A3-ABD5-477041FF2B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ZA" b="1" dirty="0" smtClean="0"/>
              <a:t>www.ndar24.com</a:t>
            </a:r>
            <a:endParaRPr lang="en-ZA" b="1" dirty="0"/>
          </a:p>
        </p:txBody>
      </p:sp>
    </p:spTree>
    <p:extLst>
      <p:ext uri="{BB962C8B-B14F-4D97-AF65-F5344CB8AC3E}">
        <p14:creationId xmlns="" xmlns:p14="http://schemas.microsoft.com/office/powerpoint/2010/main" val="415367830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ivider slide image">
            <a:extLst>
              <a:ext uri="{FF2B5EF4-FFF2-40B4-BE49-F238E27FC236}">
                <a16:creationId xmlns="" xmlns:a16="http://schemas.microsoft.com/office/drawing/2014/main" id="{177FEC3E-B2FE-9045-8D49-89B1E3D20CB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-857250" y="715768"/>
            <a:ext cx="8687356" cy="6142232"/>
          </a:xfrm>
        </p:spPr>
      </p:pic>
      <p:sp>
        <p:nvSpPr>
          <p:cNvPr id="18" name="Isosceles Triangle 17" descr="Shadow for title box">
            <a:extLst>
              <a:ext uri="{FF2B5EF4-FFF2-40B4-BE49-F238E27FC236}">
                <a16:creationId xmlns="" xmlns:a16="http://schemas.microsoft.com/office/drawing/2014/main" id="{FAB4748B-F532-4C70-827A-5FEA8C0843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1391864" y="5548307"/>
            <a:ext cx="450092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5693" y="0"/>
            <a:ext cx="4459766" cy="6858000"/>
          </a:xfrm>
          <a:solidFill>
            <a:srgbClr val="002060"/>
          </a:solidFill>
        </p:spPr>
        <p:txBody>
          <a:bodyPr/>
          <a:lstStyle/>
          <a:p>
            <a:r>
              <a:rPr lang="en-ZA" sz="3600" dirty="0" err="1" smtClean="0">
                <a:latin typeface="Times New Roman" pitchFamily="18" charset="0"/>
                <a:cs typeface="Times New Roman" pitchFamily="18" charset="0"/>
              </a:rPr>
              <a:t>Domaines</a:t>
            </a:r>
            <a:r>
              <a:rPr lang="en-Z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sz="3600" dirty="0" err="1" smtClean="0">
                <a:latin typeface="Times New Roman" pitchFamily="18" charset="0"/>
                <a:cs typeface="Times New Roman" pitchFamily="18" charset="0"/>
              </a:rPr>
              <a:t>d’intervention</a:t>
            </a:r>
            <a:endParaRPr lang="en-Z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0600" y="835571"/>
            <a:ext cx="3458779" cy="578594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Publicité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Conseils</a:t>
            </a: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stratégie</a:t>
            </a: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Médias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Evènementiel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publiques</a:t>
            </a: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Signalétique</a:t>
            </a: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Sensibilisation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Plan marketing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Plan communication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PAO/studio </a:t>
            </a: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graphique</a:t>
            </a: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Impression: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Web et identité </a:t>
            </a: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numérique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Réseaux</a:t>
            </a: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sz="1800" dirty="0" err="1" smtClean="0">
                <a:latin typeface="Times New Roman" pitchFamily="18" charset="0"/>
                <a:cs typeface="Times New Roman" pitchFamily="18" charset="0"/>
              </a:rPr>
              <a:t>sociaux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Video/design</a:t>
            </a:r>
          </a:p>
          <a:p>
            <a:pPr>
              <a:buFont typeface="Arial" pitchFamily="34" charset="0"/>
              <a:buChar char="•"/>
            </a:pPr>
            <a:r>
              <a:rPr lang="en-ZA" sz="1800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Z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ZA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5" descr="Accent block">
            <a:extLst>
              <a:ext uri="{FF2B5EF4-FFF2-40B4-BE49-F238E27FC236}">
                <a16:creationId xmlns="" xmlns:a16="http://schemas.microsoft.com/office/drawing/2014/main" id="{7746F873-A4ED-4E4C-BB89-CA0FBB9E95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56656" y="5118766"/>
            <a:ext cx="751030" cy="65906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16" name="Freeform 5" descr="Hollow accent block">
            <a:extLst>
              <a:ext uri="{FF2B5EF4-FFF2-40B4-BE49-F238E27FC236}">
                <a16:creationId xmlns="" xmlns:a16="http://schemas.microsoft.com/office/drawing/2014/main" id="{E0D7A780-33BC-4E68-9763-AB62376D50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1779027" y="11601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DD5A594-D852-43BB-B591-E9D90272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0916746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ublicité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5472000" cy="1049400"/>
          </a:xfrm>
        </p:spPr>
        <p:txBody>
          <a:bodyPr/>
          <a:lstStyle/>
          <a:p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Notre mission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permettre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clients de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publiciter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leus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activités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leurs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produits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leurs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services .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cadre nous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assurons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publicité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médias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médias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556000"/>
            <a:ext cx="5472000" cy="3600000"/>
          </a:xfrm>
        </p:spPr>
        <p:txBody>
          <a:bodyPr/>
          <a:lstStyle/>
          <a:p>
            <a:pPr marL="0" indent="0">
              <a:buNone/>
            </a:pPr>
            <a:r>
              <a:rPr lang="en-Z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Conseils</a:t>
            </a:r>
            <a:r>
              <a:rPr lang="en-Z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en strategies </a:t>
            </a:r>
            <a:endParaRPr lang="en-ZA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Analyse des cibles et définitions d’objectif, suivi et conseil</a:t>
            </a:r>
          </a:p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Personnalisé, écoute et conseil, aider les entreprises à marquer leur territoire</a:t>
            </a:r>
          </a:p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Permettre aux sociétés et organisations de dérouler leurs  programmes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Placeholder 8" descr="Image placeholder">
            <a:extLst>
              <a:ext uri="{FF2B5EF4-FFF2-40B4-BE49-F238E27FC236}">
                <a16:creationId xmlns="" xmlns:a16="http://schemas.microsoft.com/office/drawing/2014/main" id="{52FD3342-E198-5348-9EE9-579E8FFF9DD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tretch>
            <a:fillRect/>
          </a:stretch>
        </p:blipFill>
        <p:spPr>
          <a:xfrm>
            <a:off x="6639510" y="1329790"/>
            <a:ext cx="4904790" cy="4690010"/>
          </a:xfrm>
        </p:spPr>
      </p:pic>
      <p:sp>
        <p:nvSpPr>
          <p:cNvPr id="15" name="Freeform 5" descr="Hollow image accent">
            <a:extLst>
              <a:ext uri="{FF2B5EF4-FFF2-40B4-BE49-F238E27FC236}">
                <a16:creationId xmlns="" xmlns:a16="http://schemas.microsoft.com/office/drawing/2014/main" id="{764DA446-807B-4C83-BB5A-59E3FABC93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3297466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NOS VALEURS 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5472000" cy="1049400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écoute, réactivité, créativité et qualité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Espace réservé du contenu 9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2521" y="1650782"/>
            <a:ext cx="2798694" cy="2076450"/>
          </a:xfrm>
        </p:spPr>
      </p:pic>
      <p:pic>
        <p:nvPicPr>
          <p:cNvPr id="9" name="Picture Placeholder 8" descr="Image placeholder">
            <a:extLst>
              <a:ext uri="{FF2B5EF4-FFF2-40B4-BE49-F238E27FC236}">
                <a16:creationId xmlns="" xmlns:a16="http://schemas.microsoft.com/office/drawing/2014/main" id="{52FD3342-E198-5348-9EE9-579E8FFF9DD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>
            <a:fillRect/>
          </a:stretch>
        </p:blipFill>
        <p:spPr>
          <a:xfrm>
            <a:off x="6639510" y="1329790"/>
            <a:ext cx="4904790" cy="4690010"/>
          </a:xfrm>
        </p:spPr>
      </p:pic>
      <p:sp>
        <p:nvSpPr>
          <p:cNvPr id="15" name="Freeform 5" descr="Hollow image accent">
            <a:extLst>
              <a:ext uri="{FF2B5EF4-FFF2-40B4-BE49-F238E27FC236}">
                <a16:creationId xmlns="" xmlns:a16="http://schemas.microsoft.com/office/drawing/2014/main" id="{764DA446-807B-4C83-BB5A-59E3FABC93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4</a:t>
            </a:fld>
            <a:endParaRPr lang="en-ZA" dirty="0"/>
          </a:p>
        </p:txBody>
      </p:sp>
      <p:pic>
        <p:nvPicPr>
          <p:cNvPr id="11" name="Espace réservé du contenu 9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3898755"/>
            <a:ext cx="2438399" cy="2673495"/>
          </a:xfrm>
          <a:prstGeom prst="rect">
            <a:avLst/>
          </a:prstGeom>
        </p:spPr>
      </p:pic>
      <p:pic>
        <p:nvPicPr>
          <p:cNvPr id="12" name="Espace réservé du contenu 9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2274" y="1390650"/>
            <a:ext cx="2320047" cy="2591118"/>
          </a:xfrm>
          <a:prstGeom prst="rect">
            <a:avLst/>
          </a:prstGeom>
        </p:spPr>
      </p:pic>
      <p:pic>
        <p:nvPicPr>
          <p:cNvPr id="13" name="Espace réservé du contenu 9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1350" y="4076700"/>
            <a:ext cx="2998747" cy="23939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97466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Médias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5873749" cy="554100"/>
          </a:xfrm>
        </p:spPr>
        <p:txBody>
          <a:bodyPr/>
          <a:lstStyle/>
          <a:p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Nous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accompagnons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clients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campagnes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medias et hors medias 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556000"/>
            <a:ext cx="5472000" cy="3600000"/>
          </a:xfrm>
        </p:spPr>
        <p:txBody>
          <a:bodyPr/>
          <a:lstStyle/>
          <a:p>
            <a:pPr>
              <a:buNone/>
            </a:pPr>
            <a:r>
              <a:rPr lang="en-Z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Evènementie</a:t>
            </a:r>
            <a:r>
              <a:rPr lang="en-ZA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ZA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Pour faire passer le message de nos clients le plus efficacement possible, l’événementiel</a:t>
            </a:r>
          </a:p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vous permet également de communiquer</a:t>
            </a:r>
          </a:p>
          <a:p>
            <a:pPr>
              <a:buNone/>
            </a:pP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activement, à la fois en interne et en externe. Un événement bien organisé en amont sera en effet couvert par la presse régionale, aussi bien écrite , audiovisuelle , mais aussi par les sites  web.</a:t>
            </a:r>
            <a:endParaRPr lang="en-ZA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Placeholder 7" descr="Slide image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2"/>
          <a:stretch>
            <a:fillRect/>
          </a:stretch>
        </p:blipFill>
        <p:spPr>
          <a:xfrm>
            <a:off x="6282692" y="685800"/>
            <a:ext cx="5511800" cy="5565307"/>
          </a:xfrm>
        </p:spPr>
      </p:pic>
      <p:sp>
        <p:nvSpPr>
          <p:cNvPr id="66" name="Freeform 5" descr="Hollow accent block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407016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Signalétique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5472000" cy="554100"/>
          </a:xfrm>
        </p:spPr>
        <p:txBody>
          <a:bodyPr/>
          <a:lstStyle/>
          <a:p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Banderole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panneaux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affiches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flyers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556000"/>
            <a:ext cx="5472000" cy="3600000"/>
          </a:xfrm>
        </p:spPr>
        <p:txBody>
          <a:bodyPr/>
          <a:lstStyle/>
          <a:p>
            <a:pPr>
              <a:buNone/>
            </a:pPr>
            <a:r>
              <a:rPr lang="en-Z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en-ZA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publiques</a:t>
            </a:r>
            <a:r>
              <a:rPr lang="en-ZA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Mettre en place des moyens de communication qui permettront à nos clients  de promouvoir et de maintenir des relations de confiance avec ses publics</a:t>
            </a:r>
            <a:r>
              <a:rPr lang="en-Z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Z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Placeholder 13" descr="Image plaeceholder left">
            <a:extLst>
              <a:ext uri="{FF2B5EF4-FFF2-40B4-BE49-F238E27FC236}">
                <a16:creationId xmlns="" xmlns:a16="http://schemas.microsoft.com/office/drawing/2014/main" id="{FEA01CFE-4F0B-CC44-BFE2-2E561B199D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tretch>
            <a:fillRect/>
          </a:stretch>
        </p:blipFill>
        <p:spPr>
          <a:xfrm>
            <a:off x="6812170" y="2588711"/>
            <a:ext cx="2405261" cy="1700412"/>
          </a:xfrm>
        </p:spPr>
      </p:pic>
      <p:pic>
        <p:nvPicPr>
          <p:cNvPr id="19" name="Picture Placeholder 18" descr="Image placeholder bottom">
            <a:extLst>
              <a:ext uri="{FF2B5EF4-FFF2-40B4-BE49-F238E27FC236}">
                <a16:creationId xmlns="" xmlns:a16="http://schemas.microsoft.com/office/drawing/2014/main" id="{0E34C8FB-E520-F145-92A4-42863771C42F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3"/>
          <a:stretch>
            <a:fillRect/>
          </a:stretch>
        </p:blipFill>
        <p:spPr>
          <a:xfrm>
            <a:off x="8866272" y="3552739"/>
            <a:ext cx="2297555" cy="2125239"/>
          </a:xfrm>
        </p:spPr>
      </p:pic>
      <p:pic>
        <p:nvPicPr>
          <p:cNvPr id="17" name="Picture Placeholder 16" descr="Image placeholder top">
            <a:extLst>
              <a:ext uri="{FF2B5EF4-FFF2-40B4-BE49-F238E27FC236}">
                <a16:creationId xmlns="" xmlns:a16="http://schemas.microsoft.com/office/drawing/2014/main" id="{893F9275-F9D8-C846-B8BE-3571B6BA9792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4"/>
          <a:stretch>
            <a:fillRect/>
          </a:stretch>
        </p:blipFill>
        <p:spPr>
          <a:xfrm>
            <a:off x="8812420" y="1278291"/>
            <a:ext cx="2405261" cy="1920952"/>
          </a:xfr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8938545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PAO/studio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graphique</a:t>
            </a:r>
            <a:r>
              <a:rPr lang="en-ZA" dirty="0" smtClean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A42D59-EAD6-4F95-84F1-32A30F05785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0" y="1008000"/>
            <a:ext cx="11339513" cy="916050"/>
          </a:xfrm>
        </p:spPr>
        <p:txBody>
          <a:bodyPr/>
          <a:lstStyle/>
          <a:p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Animation, multimédia, faire part, invitation, vidéo d’entreprise,</a:t>
            </a:r>
          </a:p>
          <a:p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Événementiel.</a:t>
            </a:r>
            <a:endParaRPr lang="en-ZA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B259A0-0017-492F-A0DC-4B70C7052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00" y="2478313"/>
            <a:ext cx="5472000" cy="360000"/>
          </a:xfrm>
        </p:spPr>
        <p:txBody>
          <a:bodyPr/>
          <a:lstStyle/>
          <a:p>
            <a:r>
              <a:rPr lang="en-Z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Impression</a:t>
            </a:r>
            <a:endParaRPr lang="en-ZA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EEB3BAE-C0B2-447C-B8BE-96C6BD84D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967097"/>
            <a:ext cx="5472000" cy="1882828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Large gamme, </a:t>
            </a:r>
          </a:p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papiers de qualité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B237D1CA-B91A-410E-A968-D017BBE99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459788"/>
            <a:ext cx="5472000" cy="358775"/>
          </a:xfrm>
        </p:spPr>
        <p:txBody>
          <a:bodyPr/>
          <a:lstStyle/>
          <a:p>
            <a:r>
              <a:rPr lang="en-Z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et identité </a:t>
            </a:r>
            <a:r>
              <a:rPr lang="en-ZA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numérique</a:t>
            </a:r>
            <a:endParaRPr lang="en-Z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26A87885-D672-4CF9-A78D-CFE98385B0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963789"/>
            <a:ext cx="5472113" cy="1883984"/>
          </a:xfrm>
        </p:spPr>
        <p:txBody>
          <a:bodyPr/>
          <a:lstStyle/>
          <a:p>
            <a:r>
              <a:rPr lang="fr-F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site web, </a:t>
            </a:r>
            <a:r>
              <a:rPr lang="fr-F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tranformer</a:t>
            </a: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les visiteurs </a:t>
            </a:r>
            <a:r>
              <a:rPr lang="fr-F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oubles</a:t>
            </a: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contacts en futurs clients, nous nous chargerons de </a:t>
            </a:r>
            <a:r>
              <a:rPr lang="fr-FR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developper</a:t>
            </a: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votre identité numérique sous toutes le formes</a:t>
            </a:r>
            <a:endParaRPr lang="en-Z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1888378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266700"/>
            <a:ext cx="5472000" cy="1130700"/>
          </a:xfrm>
        </p:spPr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Réseaux</a:t>
            </a: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ZA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sociaux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5180723" cy="3327517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Une communication créative, interactive, visible et accessible  pour toutes vos actions. vous aidez à mieux maîtriser votre image sur les medias.</a:t>
            </a:r>
          </a:p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sociaux, animer votre communiqué, connaitre et accroître et diversifier votre clientèle, organiser des interactions afin que les cibles  deviennent des ambassadeurs, contrôler votre image et augmenter</a:t>
            </a:r>
          </a:p>
          <a:p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votre notoriété.</a:t>
            </a:r>
            <a:endParaRPr lang="en-ZA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ontent Placeholder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4400550"/>
            <a:ext cx="4921050" cy="1924050"/>
          </a:xfrm>
        </p:spPr>
        <p:txBody>
          <a:bodyPr/>
          <a:lstStyle/>
          <a:p>
            <a:pPr>
              <a:buNone/>
            </a:pPr>
            <a:r>
              <a:rPr lang="en-ZA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Video/design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Rendre le message vidéo plus efficace et persuasif, toucher un public large, créativité pour rester ancrer dans les esprits</a:t>
            </a:r>
            <a:endParaRPr lang="en-Z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Placeholder 7" descr="Slide image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2"/>
          <a:stretch>
            <a:fillRect/>
          </a:stretch>
        </p:blipFill>
        <p:spPr>
          <a:xfrm>
            <a:off x="6553200" y="685800"/>
            <a:ext cx="5241292" cy="5292173"/>
          </a:xfrm>
        </p:spPr>
      </p:pic>
      <p:sp>
        <p:nvSpPr>
          <p:cNvPr id="66" name="Freeform 5" descr="Hollow accent block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4070165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A5083B-CC27-4F1C-AD03-E3DBEC1C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-266700"/>
            <a:ext cx="5472000" cy="1130700"/>
          </a:xfrm>
        </p:spPr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RESSOURCES HUMAINES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C06D93-65F2-4552-88CF-83318CBE2CF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801" y="1008000"/>
            <a:ext cx="4768849" cy="3564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Directeur créatif,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rédacteur conceptuel,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infographes,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 responsable des médias,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Journalistes,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communicants, 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spécialistes des médias,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="" xmlns:a16="http://schemas.microsoft.com/office/drawing/2014/main" id="{07FF37F8-D747-444C-8664-2DF836965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172" y="4132536"/>
            <a:ext cx="4921050" cy="2063312"/>
          </a:xfrm>
        </p:spPr>
        <p:txBody>
          <a:bodyPr/>
          <a:lstStyle/>
          <a:p>
            <a:pPr>
              <a:buNone/>
            </a:pPr>
            <a:r>
              <a:rPr lang="en-ZA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Logistiques</a:t>
            </a:r>
            <a:endParaRPr lang="en-ZA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caméras de dernière génération,</a:t>
            </a:r>
          </a:p>
          <a:p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 drone, unité de tirage , des tantes, une sonorisation, matériel de projection. </a:t>
            </a:r>
          </a:p>
          <a:p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Studio enregistrement,</a:t>
            </a:r>
          </a:p>
          <a:p>
            <a:endParaRPr lang="en-Z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Placeholder 7" descr="Slide image">
            <a:extLst>
              <a:ext uri="{FF2B5EF4-FFF2-40B4-BE49-F238E27FC236}">
                <a16:creationId xmlns="" xmlns:a16="http://schemas.microsoft.com/office/drawing/2014/main" id="{C6CDA85C-88C0-6444-B1E8-D661956A20E8}"/>
              </a:ext>
            </a:extLst>
          </p:cNvPr>
          <p:cNvPicPr>
            <a:picLocks noGrp="1" noChangeAspect="1"/>
          </p:cNvPicPr>
          <p:nvPr>
            <p:ph type="pic" sz="quarter" idx="36"/>
          </p:nvPr>
        </p:nvPicPr>
        <p:blipFill>
          <a:blip r:embed="rId2"/>
          <a:stretch>
            <a:fillRect/>
          </a:stretch>
        </p:blipFill>
        <p:spPr>
          <a:xfrm>
            <a:off x="6553200" y="685800"/>
            <a:ext cx="5241292" cy="5292173"/>
          </a:xfrm>
        </p:spPr>
      </p:pic>
      <p:sp>
        <p:nvSpPr>
          <p:cNvPr id="66" name="Freeform 5" descr="Hollow accent block">
            <a:extLst>
              <a:ext uri="{FF2B5EF4-FFF2-40B4-BE49-F238E27FC236}">
                <a16:creationId xmlns="" xmlns:a16="http://schemas.microsoft.com/office/drawing/2014/main" id="{3EEE5409-3F6C-485D-B4C2-5247917F10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5363366" y="497489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6D051DA-5DAD-43A7-A238-51C63BA59FE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64070165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6411253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Geometric Presentation Layout_SB - v5.potx" id="{D23EA009-1275-445B-9B7F-C601617D2B1D}" vid="{30A9F54A-813B-40F2-AB5B-755CECE9C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TF16411253</Template>
  <TotalTime>0</TotalTime>
  <Words>455</Words>
  <Application>Microsoft Office PowerPoint</Application>
  <PresentationFormat>Personnalisé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TF16411253</vt:lpstr>
      <vt:lpstr>Agence de Communication ndar24 &amp;co  </vt:lpstr>
      <vt:lpstr>Domaines d’intervention</vt:lpstr>
      <vt:lpstr>Publicité</vt:lpstr>
      <vt:lpstr>NOS VALEURS </vt:lpstr>
      <vt:lpstr> Médias </vt:lpstr>
      <vt:lpstr>Signalétique:</vt:lpstr>
      <vt:lpstr>PAO/studio graphique:</vt:lpstr>
      <vt:lpstr>   Réseaux sociaux  </vt:lpstr>
      <vt:lpstr>   RESSOURCES HUMAINES  </vt:lpstr>
      <vt:lpstr>  RELATIONS AVEC LA POPULATION  </vt:lpstr>
      <vt:lpstr>Ndar24 &amp;co, l’essentiel de la communication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2019-02-04T09:39:20Z</dcterms:created>
  <dcterms:modified xsi:type="dcterms:W3CDTF">2019-03-20T12:07:48Z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2018-08-01T18:28:11.6786671Z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